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Sorts Mill Goudy"/>
      <p:regular r:id="rId12"/>
      <p: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jZQfSbL6MqkdX+uBHRgHr4pnlH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rtsMillGoudy-italic.fntdata"/><Relationship Id="rId12" Type="http://schemas.openxmlformats.org/officeDocument/2006/relationships/font" Target="fonts/SortsMillGoudy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88" name="Google Shape;8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Google Shape;98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5" name="Google Shape;105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lang="en-US" sz="8000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lang="en-US" sz="8000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3" name="Google Shape;113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0" name="Google Shape;120;p24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24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24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24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4" name="Google Shape;124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28" name="Google Shape;1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29" name="Google Shape;12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0" name="Google Shape;13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3" name="Google Shape;133;p25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34" name="Google Shape;134;p25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5" name="Google Shape;135;p25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6" name="Google Shape;136;p25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37" name="Google Shape;137;p25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8" name="Google Shape;138;p25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25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0" name="Google Shape;140;p25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2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57" name="Google Shape;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58" name="Google Shape;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3" name="Google Shape;63;p16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6" name="Google Shape;76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 rot="5400000">
            <a:off x="199829" y="1101852"/>
            <a:ext cx="4254640" cy="4654297"/>
          </a:xfrm>
          <a:prstGeom prst="round2SameRect">
            <a:avLst>
              <a:gd fmla="val 5146" name="adj1"/>
              <a:gd fmla="val 400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/>
          <p:nvPr>
            <p:ph type="ctrTitle"/>
          </p:nvPr>
        </p:nvSpPr>
        <p:spPr>
          <a:xfrm>
            <a:off x="804336" y="1623412"/>
            <a:ext cx="3503122" cy="22872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orts Mill Goudy"/>
              <a:buNone/>
            </a:pPr>
            <a:r>
              <a:rPr lang="en-US" sz="4800"/>
              <a:t>Flights</a:t>
            </a:r>
            <a:endParaRPr/>
          </a:p>
        </p:txBody>
      </p:sp>
      <p:sp>
        <p:nvSpPr>
          <p:cNvPr id="163" name="Google Shape;163;p1"/>
          <p:cNvSpPr txBox="1"/>
          <p:nvPr>
            <p:ph idx="1" type="subTitle"/>
          </p:nvPr>
        </p:nvSpPr>
        <p:spPr>
          <a:xfrm>
            <a:off x="804335" y="4009771"/>
            <a:ext cx="3503122" cy="12443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2500">
                <a:solidFill>
                  <a:srgbClr val="FC05CB"/>
                </a:solidFill>
              </a:rPr>
              <a:t>By: Fawzi Nastas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>
            <p:ph type="ctrTitle"/>
          </p:nvPr>
        </p:nvSpPr>
        <p:spPr>
          <a:xfrm>
            <a:off x="1210895" y="-26739"/>
            <a:ext cx="9440034" cy="120137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</a:pPr>
            <a:r>
              <a:rPr lang="en-US"/>
              <a:t>Templated List</a:t>
            </a:r>
            <a:endParaRPr/>
          </a:p>
        </p:txBody>
      </p:sp>
      <p:sp>
        <p:nvSpPr>
          <p:cNvPr id="169" name="Google Shape;169;p2"/>
          <p:cNvSpPr txBox="1"/>
          <p:nvPr>
            <p:ph idx="1" type="subTitle"/>
          </p:nvPr>
        </p:nvSpPr>
        <p:spPr>
          <a:xfrm>
            <a:off x="1210895" y="1237307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We use a template so we can pass data as a parameter</a:t>
            </a:r>
            <a:endParaRPr/>
          </a:p>
        </p:txBody>
      </p:sp>
      <p:sp>
        <p:nvSpPr>
          <p:cNvPr id="170" name="Google Shape;170;p2"/>
          <p:cNvSpPr txBox="1"/>
          <p:nvPr/>
        </p:nvSpPr>
        <p:spPr>
          <a:xfrm>
            <a:off x="2568749" y="2114122"/>
            <a:ext cx="70544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When we need to insert in a sorted list, it’s actually pretty simple..</a:t>
            </a:r>
            <a:endParaRPr/>
          </a:p>
        </p:txBody>
      </p:sp>
      <p:sp>
        <p:nvSpPr>
          <p:cNvPr id="171" name="Google Shape;171;p2"/>
          <p:cNvSpPr txBox="1"/>
          <p:nvPr/>
        </p:nvSpPr>
        <p:spPr>
          <a:xfrm>
            <a:off x="3662504" y="2732789"/>
            <a:ext cx="48669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If the list has nothing, you just insert the node</a:t>
            </a:r>
            <a:endParaRPr/>
          </a:p>
        </p:txBody>
      </p:sp>
      <p:sp>
        <p:nvSpPr>
          <p:cNvPr id="172" name="Google Shape;172;p2"/>
          <p:cNvSpPr txBox="1"/>
          <p:nvPr/>
        </p:nvSpPr>
        <p:spPr>
          <a:xfrm>
            <a:off x="5292207" y="5743725"/>
            <a:ext cx="4606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head of the list has the lowest flight number</a:t>
            </a:r>
            <a:endParaRPr/>
          </a:p>
        </p:txBody>
      </p:sp>
      <p:sp>
        <p:nvSpPr>
          <p:cNvPr id="173" name="Google Shape;173;p2"/>
          <p:cNvSpPr txBox="1"/>
          <p:nvPr/>
        </p:nvSpPr>
        <p:spPr>
          <a:xfrm>
            <a:off x="1405475" y="3528813"/>
            <a:ext cx="93810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If the list has 1 entry, either the time record’s flight number is organized less than the entry</a:t>
            </a:r>
            <a:endParaRPr/>
          </a:p>
        </p:txBody>
      </p:sp>
      <p:sp>
        <p:nvSpPr>
          <p:cNvPr id="174" name="Google Shape;174;p2"/>
          <p:cNvSpPr txBox="1"/>
          <p:nvPr/>
        </p:nvSpPr>
        <p:spPr>
          <a:xfrm>
            <a:off x="2778601" y="4199362"/>
            <a:ext cx="63046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Which means it goes in front of the head… it’s the new head</a:t>
            </a:r>
            <a:endParaRPr/>
          </a:p>
        </p:txBody>
      </p:sp>
      <p:sp>
        <p:nvSpPr>
          <p:cNvPr id="175" name="Google Shape;175;p2"/>
          <p:cNvSpPr txBox="1"/>
          <p:nvPr/>
        </p:nvSpPr>
        <p:spPr>
          <a:xfrm>
            <a:off x="3982329" y="4815848"/>
            <a:ext cx="38971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it comes after head (means it’s more)</a:t>
            </a:r>
            <a:endParaRPr/>
          </a:p>
        </p:txBody>
      </p:sp>
      <p:sp>
        <p:nvSpPr>
          <p:cNvPr id="176" name="Google Shape;176;p2"/>
          <p:cNvSpPr txBox="1"/>
          <p:nvPr/>
        </p:nvSpPr>
        <p:spPr>
          <a:xfrm>
            <a:off x="1535328" y="5743725"/>
            <a:ext cx="3386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If we’re not at the EOL (end of list)</a:t>
            </a:r>
            <a:endParaRPr/>
          </a:p>
        </p:txBody>
      </p:sp>
      <p:sp>
        <p:nvSpPr>
          <p:cNvPr id="177" name="Google Shape;177;p2"/>
          <p:cNvSpPr/>
          <p:nvPr/>
        </p:nvSpPr>
        <p:spPr>
          <a:xfrm>
            <a:off x="9339146" y="2609892"/>
            <a:ext cx="905522" cy="707886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0855116" y="4245529"/>
            <a:ext cx="905522" cy="707886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11125776" y="4337862"/>
            <a:ext cx="3642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6</a:t>
            </a:r>
            <a:endParaRPr/>
          </a:p>
        </p:txBody>
      </p:sp>
      <p:cxnSp>
        <p:nvCxnSpPr>
          <p:cNvPr id="180" name="Google Shape;180;p2"/>
          <p:cNvCxnSpPr/>
          <p:nvPr/>
        </p:nvCxnSpPr>
        <p:spPr>
          <a:xfrm flipH="1" rot="10800000">
            <a:off x="10787328" y="4953415"/>
            <a:ext cx="135576" cy="667278"/>
          </a:xfrm>
          <a:prstGeom prst="straightConnector1">
            <a:avLst/>
          </a:pr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" name="Google Shape;181;p2"/>
          <p:cNvSpPr txBox="1"/>
          <p:nvPr/>
        </p:nvSpPr>
        <p:spPr>
          <a:xfrm>
            <a:off x="10120811" y="5466726"/>
            <a:ext cx="8402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Head</a:t>
            </a:r>
            <a:endParaRPr/>
          </a:p>
        </p:txBody>
      </p:sp>
      <p:cxnSp>
        <p:nvCxnSpPr>
          <p:cNvPr id="182" name="Google Shape;182;p2"/>
          <p:cNvCxnSpPr/>
          <p:nvPr/>
        </p:nvCxnSpPr>
        <p:spPr>
          <a:xfrm rot="10800000">
            <a:off x="10244668" y="4953415"/>
            <a:ext cx="224506" cy="613733"/>
          </a:xfrm>
          <a:prstGeom prst="straightConnector1">
            <a:avLst/>
          </a:pr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" name="Google Shape;183;p2"/>
          <p:cNvCxnSpPr/>
          <p:nvPr/>
        </p:nvCxnSpPr>
        <p:spPr>
          <a:xfrm>
            <a:off x="10051030" y="4645717"/>
            <a:ext cx="804086" cy="1"/>
          </a:xfrm>
          <a:prstGeom prst="straightConnector1">
            <a:avLst/>
          </a:pr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3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/>
          <p:nvPr>
            <p:ph idx="1" type="body"/>
          </p:nvPr>
        </p:nvSpPr>
        <p:spPr>
          <a:xfrm>
            <a:off x="698268" y="626761"/>
            <a:ext cx="10276011" cy="5232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F2F2F2"/>
                </a:solidFill>
              </a:rPr>
              <a:t>When you’ve just started, the “previous” will be the head of the list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sp>
        <p:nvSpPr>
          <p:cNvPr id="189" name="Google Shape;189;p3"/>
          <p:cNvSpPr txBox="1"/>
          <p:nvPr/>
        </p:nvSpPr>
        <p:spPr>
          <a:xfrm>
            <a:off x="386076" y="4068317"/>
            <a:ext cx="65207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It’s important to remember that every node has 2 entries in it:</a:t>
            </a:r>
            <a:endParaRPr/>
          </a:p>
        </p:txBody>
      </p:sp>
      <p:sp>
        <p:nvSpPr>
          <p:cNvPr id="190" name="Google Shape;190;p3"/>
          <p:cNvSpPr txBox="1"/>
          <p:nvPr/>
        </p:nvSpPr>
        <p:spPr>
          <a:xfrm>
            <a:off x="2651456" y="4528600"/>
            <a:ext cx="38309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 this case, it’s a flight rec structure</a:t>
            </a:r>
            <a:endParaRPr/>
          </a:p>
        </p:txBody>
      </p:sp>
      <p:sp>
        <p:nvSpPr>
          <p:cNvPr id="191" name="Google Shape;191;p3"/>
          <p:cNvSpPr txBox="1"/>
          <p:nvPr/>
        </p:nvSpPr>
        <p:spPr>
          <a:xfrm>
            <a:off x="1376878" y="5147693"/>
            <a:ext cx="28152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 pointer to the next data</a:t>
            </a:r>
            <a:endParaRPr/>
          </a:p>
        </p:txBody>
      </p:sp>
      <p:sp>
        <p:nvSpPr>
          <p:cNvPr id="192" name="Google Shape;192;p3"/>
          <p:cNvSpPr txBox="1"/>
          <p:nvPr/>
        </p:nvSpPr>
        <p:spPr>
          <a:xfrm>
            <a:off x="4447290" y="5180778"/>
            <a:ext cx="35525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 the case of count = 0, it’s the EOL</a:t>
            </a:r>
            <a:endParaRPr/>
          </a:p>
        </p:txBody>
      </p:sp>
      <p:sp>
        <p:nvSpPr>
          <p:cNvPr id="193" name="Google Shape;193;p3"/>
          <p:cNvSpPr txBox="1"/>
          <p:nvPr/>
        </p:nvSpPr>
        <p:spPr>
          <a:xfrm>
            <a:off x="4192136" y="5459043"/>
            <a:ext cx="4161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(because we don’t know where it’s pointing)</a:t>
            </a:r>
            <a:endParaRPr/>
          </a:p>
        </p:txBody>
      </p:sp>
      <p:sp>
        <p:nvSpPr>
          <p:cNvPr id="194" name="Google Shape;194;p3"/>
          <p:cNvSpPr txBox="1"/>
          <p:nvPr/>
        </p:nvSpPr>
        <p:spPr>
          <a:xfrm>
            <a:off x="4566949" y="6077795"/>
            <a:ext cx="6935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If it’s at the beginning of the list or has multiple entries, then we do know </a:t>
            </a:r>
            <a:endParaRPr/>
          </a:p>
        </p:txBody>
      </p:sp>
      <p:sp>
        <p:nvSpPr>
          <p:cNvPr id="195" name="Google Shape;195;p3"/>
          <p:cNvSpPr txBox="1"/>
          <p:nvPr/>
        </p:nvSpPr>
        <p:spPr>
          <a:xfrm>
            <a:off x="1376878" y="4523659"/>
            <a:ext cx="8413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Data</a:t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Large paint brush with solid fill" id="196" name="Google Shape;1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4279" y="196808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Right with solid fill" id="197" name="Google Shape;19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309490">
            <a:off x="381261" y="5131320"/>
            <a:ext cx="85633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k with solid fill"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78" y="4501507"/>
            <a:ext cx="698475" cy="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 txBox="1"/>
          <p:nvPr/>
        </p:nvSpPr>
        <p:spPr>
          <a:xfrm>
            <a:off x="3725727" y="1226355"/>
            <a:ext cx="4221092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Checks to see if it’s at the end of the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2501906" y="1743181"/>
            <a:ext cx="672344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Then does a comparison using the less than operator ( &lt; ) which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1605731" y="2248895"/>
            <a:ext cx="851579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Calls flight compare which uses string compare, then cleans it up so it makes sense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2303471" y="2802860"/>
            <a:ext cx="712031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Returns the bool (true or false) and goes back to the template that doesn’t know anything about time records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1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>
            <p:ph type="title"/>
          </p:nvPr>
        </p:nvSpPr>
        <p:spPr>
          <a:xfrm>
            <a:off x="919119" y="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Operator Overloading for Classes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1195649" y="1354929"/>
            <a:ext cx="82256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Must define operators or it won’t know how to do the comparison needed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1195649" y="2396721"/>
            <a:ext cx="37374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It’s like a ‘fill in the blank’ concept</a:t>
            </a:r>
            <a:endParaRPr/>
          </a:p>
        </p:txBody>
      </p:sp>
      <p:sp>
        <p:nvSpPr>
          <p:cNvPr id="210" name="Google Shape;210;p4"/>
          <p:cNvSpPr txBox="1"/>
          <p:nvPr/>
        </p:nvSpPr>
        <p:spPr>
          <a:xfrm>
            <a:off x="1195648" y="3585050"/>
            <a:ext cx="100772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C++ compiler </a:t>
            </a:r>
            <a:r>
              <a:rPr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</a:t>
            </a:r>
            <a:r>
              <a:rPr b="0"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lways looks at the left and right hand side arguments of the operator to see what it is going to need to do</a:t>
            </a:r>
            <a:endParaRPr sz="2000">
              <a:solidFill>
                <a:srgbClr val="F2F2F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426116" y="5273974"/>
            <a:ext cx="116162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rPr>
              <a:t>const bool operator&lt;  (const FlightRec &amp; o) { if (this-&gt;flightCompare(o)  &lt; 0) return true; else return false;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rPr>
              <a:t>    const bool operator&gt;  (const FlightRec &amp; o) { if (this-&gt;flightCompare(o)  &gt; 0) return true; else return false; }</a:t>
            </a:r>
            <a:endParaRPr sz="1800">
              <a:solidFill>
                <a:srgbClr val="F2F2F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1074197" y="3054765"/>
            <a:ext cx="106955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rPr>
              <a:t> const bool operator&lt;  (TimeRec &amp; o) { return this-&gt;magnitude() &lt;  o.magnitude(); }</a:t>
            </a:r>
            <a:endParaRPr sz="1800">
              <a:solidFill>
                <a:srgbClr val="F2F2F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1195648" y="4368930"/>
            <a:ext cx="92822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It does this by looking in the class for those arguments to see if you have told it what to do</a:t>
            </a:r>
            <a:endParaRPr sz="20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1195648" y="4821452"/>
            <a:ext cx="58464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This is how we tell the comparison operators what to do</a:t>
            </a:r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22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2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/>
          <p:nvPr>
            <p:ph type="title"/>
          </p:nvPr>
        </p:nvSpPr>
        <p:spPr>
          <a:xfrm>
            <a:off x="789508" y="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notDeparted</a:t>
            </a:r>
            <a:endParaRPr/>
          </a:p>
        </p:txBody>
      </p:sp>
      <p:sp>
        <p:nvSpPr>
          <p:cNvPr id="220" name="Google Shape;220;p5"/>
          <p:cNvSpPr txBox="1"/>
          <p:nvPr/>
        </p:nvSpPr>
        <p:spPr>
          <a:xfrm>
            <a:off x="789508" y="2566392"/>
            <a:ext cx="9242723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Then, the number of flights are grabbed, if there are 0 flights then throw an error</a:t>
            </a:r>
            <a:endParaRPr/>
          </a:p>
          <a:p>
            <a:pPr indent="0" lvl="0" marL="36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rts Mill Goudy"/>
              <a:buNone/>
            </a:pPr>
            <a:r>
              <a:rPr lang="en-U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	and return false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918301" y="1739259"/>
            <a:ext cx="94827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Bool notDeparted checks if the time of the day not set and throws an error if it isn’t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789508" y="3701224"/>
            <a:ext cx="3384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Now goes through the “slots”… </a:t>
            </a:r>
            <a:endParaRPr/>
          </a:p>
        </p:txBody>
      </p:sp>
      <p:sp>
        <p:nvSpPr>
          <p:cNvPr id="223" name="Google Shape;223;p5"/>
          <p:cNvSpPr txBox="1"/>
          <p:nvPr/>
        </p:nvSpPr>
        <p:spPr>
          <a:xfrm>
            <a:off x="789508" y="4300977"/>
            <a:ext cx="18553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Is it a departure?</a:t>
            </a:r>
            <a:endParaRPr/>
          </a:p>
        </p:txBody>
      </p:sp>
      <p:sp>
        <p:nvSpPr>
          <p:cNvPr id="224" name="Google Shape;224;p5"/>
          <p:cNvSpPr txBox="1"/>
          <p:nvPr/>
        </p:nvSpPr>
        <p:spPr>
          <a:xfrm>
            <a:off x="700731" y="4921924"/>
            <a:ext cx="31302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No, onto the next flight then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4867513" y="4239263"/>
            <a:ext cx="14531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Is it delayed?</a:t>
            </a:r>
            <a:endParaRPr/>
          </a:p>
        </p:txBody>
      </p:sp>
      <p:sp>
        <p:nvSpPr>
          <p:cNvPr id="226" name="Google Shape;226;p5"/>
          <p:cNvSpPr txBox="1"/>
          <p:nvPr/>
        </p:nvSpPr>
        <p:spPr>
          <a:xfrm>
            <a:off x="4441385" y="4669822"/>
            <a:ext cx="27710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If so, use expected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If not, regular time is fine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8758721" y="4243877"/>
            <a:ext cx="32847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Is it before the current time?</a:t>
            </a:r>
            <a:endParaRPr/>
          </a:p>
        </p:txBody>
      </p:sp>
      <p:sp>
        <p:nvSpPr>
          <p:cNvPr id="228" name="Google Shape;228;p5"/>
          <p:cNvSpPr txBox="1"/>
          <p:nvPr/>
        </p:nvSpPr>
        <p:spPr>
          <a:xfrm>
            <a:off x="7643673" y="4921924"/>
            <a:ext cx="46450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Yup!! So, display it, that means it departed…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/>
          <p:nvPr>
            <p:ph type="title"/>
          </p:nvPr>
        </p:nvSpPr>
        <p:spPr>
          <a:xfrm>
            <a:off x="919119" y="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cancelFlight</a:t>
            </a:r>
            <a:endParaRPr/>
          </a:p>
        </p:txBody>
      </p:sp>
      <p:sp>
        <p:nvSpPr>
          <p:cNvPr id="234" name="Google Shape;234;p6"/>
          <p:cNvSpPr txBox="1"/>
          <p:nvPr/>
        </p:nvSpPr>
        <p:spPr>
          <a:xfrm>
            <a:off x="3343451" y="1830946"/>
            <a:ext cx="55050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Tell the user to enter the flight number to be deleted</a:t>
            </a:r>
            <a:endParaRPr/>
          </a:p>
        </p:txBody>
      </p:sp>
      <p:sp>
        <p:nvSpPr>
          <p:cNvPr id="235" name="Google Shape;235;p6"/>
          <p:cNvSpPr txBox="1"/>
          <p:nvPr/>
        </p:nvSpPr>
        <p:spPr>
          <a:xfrm>
            <a:off x="4246171" y="2795184"/>
            <a:ext cx="4073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Must convert all of them to upper case</a:t>
            </a:r>
            <a:endParaRPr/>
          </a:p>
        </p:txBody>
      </p:sp>
      <p:sp>
        <p:nvSpPr>
          <p:cNvPr id="236" name="Google Shape;236;p6"/>
          <p:cNvSpPr txBox="1"/>
          <p:nvPr/>
        </p:nvSpPr>
        <p:spPr>
          <a:xfrm>
            <a:off x="4331900" y="3731831"/>
            <a:ext cx="39022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other fields will be blank or zero</a:t>
            </a:r>
            <a:endParaRPr/>
          </a:p>
        </p:txBody>
      </p:sp>
      <p:sp>
        <p:nvSpPr>
          <p:cNvPr id="237" name="Google Shape;237;p6"/>
          <p:cNvSpPr txBox="1"/>
          <p:nvPr/>
        </p:nvSpPr>
        <p:spPr>
          <a:xfrm>
            <a:off x="4246171" y="4649440"/>
            <a:ext cx="39559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Ditch the flight and delete the record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5705385" y="5586087"/>
            <a:ext cx="1155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Display!</a:t>
            </a:r>
            <a:endParaRPr/>
          </a:p>
        </p:txBody>
      </p:sp>
      <p:pic>
        <p:nvPicPr>
          <p:cNvPr descr="Add with solid fill" id="239" name="Google Shape;2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5477">
            <a:off x="8266589" y="439229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VTI">
  <a:themeElements>
    <a:clrScheme name="Custom 42">
      <a:dk1>
        <a:srgbClr val="000000"/>
      </a:dk1>
      <a:lt1>
        <a:srgbClr val="FFFFFF"/>
      </a:lt1>
      <a:dk2>
        <a:srgbClr val="454551"/>
      </a:dk2>
      <a:lt2>
        <a:srgbClr val="E3E3E5"/>
      </a:lt2>
      <a:accent1>
        <a:srgbClr val="FE09E3"/>
      </a:accent1>
      <a:accent2>
        <a:srgbClr val="00ACF5"/>
      </a:accent2>
      <a:accent3>
        <a:srgbClr val="55CB72"/>
      </a:accent3>
      <a:accent4>
        <a:srgbClr val="EFC926"/>
      </a:accent4>
      <a:accent5>
        <a:srgbClr val="969696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2021-05-15T19:11:06Z</dcterms:created>
  <dc:creator>Fawzi Nastas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